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embeddedFontLst>
    <p:embeddedFont>
      <p:font typeface="Barlow" pitchFamily="2" charset="77"/>
      <p:regular r:id="rId17"/>
      <p:bold r:id="rId18"/>
      <p:italic r:id="rId19"/>
      <p:boldItalic r:id="rId20"/>
    </p:embeddedFont>
    <p:embeddedFont>
      <p:font typeface="Barlow Bold" pitchFamily="2" charset="77"/>
      <p:bold r:id="rId21"/>
      <p:italic r:id="rId22"/>
      <p:boldItalic r:id="rId23"/>
    </p:embeddedFont>
    <p:embeddedFont>
      <p:font typeface="Barlow Medium" pitchFamily="2" charset="77"/>
      <p:regular r:id="rId24"/>
      <p:italic r:id="rId25"/>
    </p:embeddedFont>
    <p:embeddedFont>
      <p:font typeface="Spline Sans Bold" pitchFamily="2" charset="0"/>
      <p:bold r:id="rId26"/>
      <p:italic r:id="rId27"/>
      <p:boldItalic r:id="rId2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62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hyperlink" Target="https://www.sap.com/brazil/index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hyperlink" Target="https://www.totvs.com/" TargetMode="External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02787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Tecnologia no Processo de Gestão de Empresas</a:t>
            </a:r>
            <a:endParaRPr lang="pt-BR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4788218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88983C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1006316" y="4936927"/>
            <a:ext cx="11025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750"/>
              </a:lnSpc>
              <a:buNone/>
            </a:pPr>
            <a:r>
              <a:rPr lang="pt-BR" sz="750">
                <a:solidFill>
                  <a:srgbClr val="3C3838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FF</a:t>
            </a:r>
            <a:endParaRPr lang="pt-BR" sz="750"/>
          </a:p>
        </p:txBody>
      </p:sp>
      <p:sp>
        <p:nvSpPr>
          <p:cNvPr id="6" name="Text 3"/>
          <p:cNvSpPr/>
          <p:nvPr/>
        </p:nvSpPr>
        <p:spPr>
          <a:xfrm>
            <a:off x="1382316" y="4769763"/>
            <a:ext cx="3023473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400"/>
              </a:lnSpc>
              <a:buNone/>
            </a:pPr>
            <a:r>
              <a:rPr lang="pt-BR" sz="2400" b="1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por Fernando Fonseca</a:t>
            </a:r>
            <a:endParaRPr lang="pt-BR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5379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048" y="3429476"/>
            <a:ext cx="13088183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pt-BR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Tecnologia no Atendimento ao Cliente</a:t>
            </a:r>
            <a:endParaRPr lang="pt-BR" sz="3850" dirty="0"/>
          </a:p>
        </p:txBody>
      </p:sp>
      <p:sp>
        <p:nvSpPr>
          <p:cNvPr id="4" name="Shape 1"/>
          <p:cNvSpPr/>
          <p:nvPr/>
        </p:nvSpPr>
        <p:spPr>
          <a:xfrm>
            <a:off x="771049" y="4371856"/>
            <a:ext cx="4215884" cy="1981676"/>
          </a:xfrm>
          <a:prstGeom prst="roundRect">
            <a:avLst>
              <a:gd name="adj" fmla="val 1667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1014174" y="4614982"/>
            <a:ext cx="3587234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 sz="19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Big Data e Inteligência Artificial</a:t>
            </a:r>
            <a:endParaRPr lang="pt-BR" sz="1900"/>
          </a:p>
        </p:txBody>
      </p:sp>
      <p:sp>
        <p:nvSpPr>
          <p:cNvPr id="6" name="Text 3"/>
          <p:cNvSpPr/>
          <p:nvPr/>
        </p:nvSpPr>
        <p:spPr>
          <a:xfrm>
            <a:off x="1014174" y="5053132"/>
            <a:ext cx="3729633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17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Permitem personalizar a experiência do usuário, tornando o atendimento mais ágil e eficiente.</a:t>
            </a:r>
            <a:endParaRPr lang="pt-BR" sz="1700"/>
          </a:p>
        </p:txBody>
      </p:sp>
      <p:sp>
        <p:nvSpPr>
          <p:cNvPr id="7" name="Shape 4"/>
          <p:cNvSpPr/>
          <p:nvPr/>
        </p:nvSpPr>
        <p:spPr>
          <a:xfrm>
            <a:off x="5207198" y="4371856"/>
            <a:ext cx="4215884" cy="1981676"/>
          </a:xfrm>
          <a:prstGeom prst="roundRect">
            <a:avLst>
              <a:gd name="adj" fmla="val 1667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5450324" y="4614982"/>
            <a:ext cx="2447806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 sz="19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McDonald's</a:t>
            </a:r>
            <a:endParaRPr lang="pt-BR" sz="1900"/>
          </a:p>
        </p:txBody>
      </p:sp>
      <p:sp>
        <p:nvSpPr>
          <p:cNvPr id="9" name="Text 6"/>
          <p:cNvSpPr/>
          <p:nvPr/>
        </p:nvSpPr>
        <p:spPr>
          <a:xfrm>
            <a:off x="5450324" y="5053132"/>
            <a:ext cx="3729633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17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Implementou totens de autoatendimento para agilizar pedidos.</a:t>
            </a:r>
            <a:endParaRPr lang="pt-BR" sz="1700"/>
          </a:p>
        </p:txBody>
      </p:sp>
      <p:sp>
        <p:nvSpPr>
          <p:cNvPr id="10" name="Shape 7"/>
          <p:cNvSpPr/>
          <p:nvPr/>
        </p:nvSpPr>
        <p:spPr>
          <a:xfrm>
            <a:off x="9643348" y="4371856"/>
            <a:ext cx="4215884" cy="1981676"/>
          </a:xfrm>
          <a:prstGeom prst="roundRect">
            <a:avLst>
              <a:gd name="adj" fmla="val 1667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9886474" y="4614982"/>
            <a:ext cx="2447806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 sz="19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iFood</a:t>
            </a:r>
            <a:endParaRPr lang="pt-BR" sz="1900"/>
          </a:p>
        </p:txBody>
      </p:sp>
      <p:sp>
        <p:nvSpPr>
          <p:cNvPr id="12" name="Text 9"/>
          <p:cNvSpPr/>
          <p:nvPr/>
        </p:nvSpPr>
        <p:spPr>
          <a:xfrm>
            <a:off x="9886474" y="5053132"/>
            <a:ext cx="3729633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17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Usa algoritmos para otimizar entregas e reduzir tempo de espera.</a:t>
            </a:r>
            <a:endParaRPr lang="pt-BR" sz="1700"/>
          </a:p>
        </p:txBody>
      </p:sp>
      <p:sp>
        <p:nvSpPr>
          <p:cNvPr id="13" name="Text 10"/>
          <p:cNvSpPr/>
          <p:nvPr/>
        </p:nvSpPr>
        <p:spPr>
          <a:xfrm>
            <a:off x="771049" y="6601301"/>
            <a:ext cx="1308830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pt-BR" sz="1700" b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Filme recomendado:</a:t>
            </a:r>
            <a:endParaRPr lang="pt-BR" sz="1700"/>
          </a:p>
        </p:txBody>
      </p:sp>
      <p:sp>
        <p:nvSpPr>
          <p:cNvPr id="14" name="Text 11"/>
          <p:cNvSpPr/>
          <p:nvPr/>
        </p:nvSpPr>
        <p:spPr>
          <a:xfrm>
            <a:off x="771049" y="7201495"/>
            <a:ext cx="1308830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750"/>
              </a:lnSpc>
              <a:buSzPct val="100000"/>
              <a:buChar char="•"/>
            </a:pPr>
            <a:r>
              <a:rPr lang="pt-BR" sz="17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"O Código Bill Gates" (Netflix) – Como a tecnologia influencia os negócios.</a:t>
            </a:r>
            <a:endParaRPr lang="pt-BR" sz="1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2812" y="641509"/>
            <a:ext cx="7511177" cy="1943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100"/>
              </a:lnSpc>
              <a:buNone/>
            </a:pPr>
            <a:r>
              <a:rPr lang="pt-BR" sz="4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Atividade Prática: Apresentação de Softwares de Gestão</a:t>
            </a:r>
            <a:endParaRPr lang="pt-BR" sz="4050" dirty="0"/>
          </a:p>
        </p:txBody>
      </p:sp>
      <p:sp>
        <p:nvSpPr>
          <p:cNvPr id="4" name="Shape 1"/>
          <p:cNvSpPr/>
          <p:nvPr/>
        </p:nvSpPr>
        <p:spPr>
          <a:xfrm>
            <a:off x="6302812" y="2935129"/>
            <a:ext cx="174903" cy="837009"/>
          </a:xfrm>
          <a:prstGeom prst="roundRect">
            <a:avLst>
              <a:gd name="adj" fmla="val 20006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827520" y="2935129"/>
            <a:ext cx="2591991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50"/>
              </a:lnSpc>
              <a:buNone/>
            </a:pPr>
            <a:r>
              <a:rPr lang="pt-BR" sz="20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Divisão em grupos</a:t>
            </a:r>
            <a:endParaRPr lang="pt-BR" sz="2000"/>
          </a:p>
        </p:txBody>
      </p:sp>
      <p:sp>
        <p:nvSpPr>
          <p:cNvPr id="6" name="Text 3"/>
          <p:cNvSpPr/>
          <p:nvPr/>
        </p:nvSpPr>
        <p:spPr>
          <a:xfrm>
            <a:off x="6827520" y="3398996"/>
            <a:ext cx="6986468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900"/>
              </a:lnSpc>
              <a:buNone/>
            </a:pPr>
            <a:r>
              <a:rPr lang="pt-BR" sz="18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Alunos divididos em grupos.</a:t>
            </a:r>
            <a:endParaRPr lang="pt-BR" sz="1800"/>
          </a:p>
        </p:txBody>
      </p:sp>
      <p:sp>
        <p:nvSpPr>
          <p:cNvPr id="7" name="Shape 4"/>
          <p:cNvSpPr/>
          <p:nvPr/>
        </p:nvSpPr>
        <p:spPr>
          <a:xfrm>
            <a:off x="6652617" y="4005382"/>
            <a:ext cx="174903" cy="1210151"/>
          </a:xfrm>
          <a:prstGeom prst="roundRect">
            <a:avLst>
              <a:gd name="adj" fmla="val 20006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7177326" y="4005382"/>
            <a:ext cx="2739390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50"/>
              </a:lnSpc>
              <a:buNone/>
            </a:pPr>
            <a:r>
              <a:rPr lang="pt-BR" sz="20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Escolha da ferramenta</a:t>
            </a:r>
            <a:endParaRPr lang="pt-BR" sz="2000"/>
          </a:p>
        </p:txBody>
      </p:sp>
      <p:sp>
        <p:nvSpPr>
          <p:cNvPr id="9" name="Text 6"/>
          <p:cNvSpPr/>
          <p:nvPr/>
        </p:nvSpPr>
        <p:spPr>
          <a:xfrm>
            <a:off x="7177326" y="4469249"/>
            <a:ext cx="6636663" cy="746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900"/>
              </a:lnSpc>
              <a:buNone/>
            </a:pPr>
            <a:r>
              <a:rPr lang="pt-BR" sz="18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Cada grupo escolhe uma ferramenta de gestão (ERP, CRM, financeiro, automação).</a:t>
            </a:r>
            <a:endParaRPr lang="pt-BR" sz="1800"/>
          </a:p>
        </p:txBody>
      </p:sp>
      <p:sp>
        <p:nvSpPr>
          <p:cNvPr id="10" name="Shape 7"/>
          <p:cNvSpPr/>
          <p:nvPr/>
        </p:nvSpPr>
        <p:spPr>
          <a:xfrm>
            <a:off x="7002542" y="5448776"/>
            <a:ext cx="174903" cy="837009"/>
          </a:xfrm>
          <a:prstGeom prst="roundRect">
            <a:avLst>
              <a:gd name="adj" fmla="val 200065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7527250" y="5448776"/>
            <a:ext cx="2591991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50"/>
              </a:lnSpc>
              <a:buNone/>
            </a:pPr>
            <a:r>
              <a:rPr lang="pt-BR" sz="20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Pesquisa</a:t>
            </a:r>
            <a:endParaRPr lang="pt-BR" sz="2000"/>
          </a:p>
        </p:txBody>
      </p:sp>
      <p:sp>
        <p:nvSpPr>
          <p:cNvPr id="12" name="Text 9"/>
          <p:cNvSpPr/>
          <p:nvPr/>
        </p:nvSpPr>
        <p:spPr>
          <a:xfrm>
            <a:off x="7527250" y="5912644"/>
            <a:ext cx="6286738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900"/>
              </a:lnSpc>
              <a:buNone/>
            </a:pPr>
            <a:r>
              <a:rPr lang="pt-BR" sz="18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Pesquisa sobre os benefícios da ferramenta.</a:t>
            </a:r>
            <a:endParaRPr lang="pt-BR" sz="1800"/>
          </a:p>
        </p:txBody>
      </p:sp>
      <p:sp>
        <p:nvSpPr>
          <p:cNvPr id="13" name="Shape 10"/>
          <p:cNvSpPr/>
          <p:nvPr/>
        </p:nvSpPr>
        <p:spPr>
          <a:xfrm>
            <a:off x="7352467" y="6519029"/>
            <a:ext cx="174903" cy="837009"/>
          </a:xfrm>
          <a:prstGeom prst="roundRect">
            <a:avLst>
              <a:gd name="adj" fmla="val 200065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7877175" y="6519029"/>
            <a:ext cx="2591991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50"/>
              </a:lnSpc>
              <a:buNone/>
            </a:pPr>
            <a:r>
              <a:rPr lang="pt-BR" sz="20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Apresentação</a:t>
            </a:r>
            <a:endParaRPr lang="pt-BR" sz="2000"/>
          </a:p>
        </p:txBody>
      </p:sp>
      <p:sp>
        <p:nvSpPr>
          <p:cNvPr id="15" name="Text 12"/>
          <p:cNvSpPr/>
          <p:nvPr/>
        </p:nvSpPr>
        <p:spPr>
          <a:xfrm>
            <a:off x="7877175" y="6982897"/>
            <a:ext cx="5936813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900"/>
              </a:lnSpc>
              <a:buNone/>
            </a:pPr>
            <a:r>
              <a:rPr lang="pt-BR" sz="18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Apresentação dos resultados para a turma.</a:t>
            </a:r>
            <a:endParaRPr lang="pt-BR"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0769" y="521970"/>
            <a:ext cx="7815263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150"/>
              </a:lnSpc>
              <a:buNone/>
            </a:pPr>
            <a:r>
              <a:rPr lang="pt-BR" sz="3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Estudo de Caso: Empresas que Usaram Tecnologia para Crescer</a:t>
            </a:r>
            <a:endParaRPr lang="pt-BR" sz="3300" dirty="0"/>
          </a:p>
        </p:txBody>
      </p:sp>
      <p:sp>
        <p:nvSpPr>
          <p:cNvPr id="4" name="Shape 1"/>
          <p:cNvSpPr/>
          <p:nvPr/>
        </p:nvSpPr>
        <p:spPr>
          <a:xfrm>
            <a:off x="6364248" y="1861066"/>
            <a:ext cx="22860" cy="4812268"/>
          </a:xfrm>
          <a:prstGeom prst="roundRect">
            <a:avLst>
              <a:gd name="adj" fmla="val 1245692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554926" y="2276594"/>
            <a:ext cx="569476" cy="22860"/>
          </a:xfrm>
          <a:prstGeom prst="roundRect">
            <a:avLst>
              <a:gd name="adj" fmla="val 1245692"/>
            </a:avLst>
          </a:prstGeom>
          <a:solidFill>
            <a:srgbClr val="16FFBB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150709" y="2074545"/>
            <a:ext cx="427077" cy="427077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684" y="2129850"/>
            <a:ext cx="253008" cy="31634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313533" y="2050852"/>
            <a:ext cx="2109311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pt-BR" b="1" dirty="0" err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Amazon</a:t>
            </a:r>
            <a:endParaRPr lang="pt-BR" dirty="0"/>
          </a:p>
        </p:txBody>
      </p:sp>
      <p:sp>
        <p:nvSpPr>
          <p:cNvPr id="9" name="Text 5"/>
          <p:cNvSpPr/>
          <p:nvPr/>
        </p:nvSpPr>
        <p:spPr>
          <a:xfrm>
            <a:off x="7313533" y="2428399"/>
            <a:ext cx="6652498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350"/>
              </a:lnSpc>
              <a:buNone/>
            </a:pPr>
            <a:r>
              <a:rPr lang="pt-BR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Uso de robôs na logística.</a:t>
            </a:r>
            <a:endParaRPr lang="pt-BR"/>
          </a:p>
        </p:txBody>
      </p:sp>
      <p:sp>
        <p:nvSpPr>
          <p:cNvPr id="10" name="Shape 6"/>
          <p:cNvSpPr/>
          <p:nvPr/>
        </p:nvSpPr>
        <p:spPr>
          <a:xfrm>
            <a:off x="6554926" y="3527108"/>
            <a:ext cx="569476" cy="22860"/>
          </a:xfrm>
          <a:prstGeom prst="roundRect">
            <a:avLst>
              <a:gd name="adj" fmla="val 1245692"/>
            </a:avLst>
          </a:prstGeom>
          <a:solidFill>
            <a:srgbClr val="29DDDA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1" name="Shape 7"/>
          <p:cNvSpPr/>
          <p:nvPr/>
        </p:nvSpPr>
        <p:spPr>
          <a:xfrm>
            <a:off x="6150709" y="3325058"/>
            <a:ext cx="427077" cy="427077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684" y="3380363"/>
            <a:ext cx="253008" cy="31634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313533" y="3301365"/>
            <a:ext cx="2109311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pt-BR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Netflix</a:t>
            </a:r>
            <a:endParaRPr lang="pt-BR"/>
          </a:p>
        </p:txBody>
      </p:sp>
      <p:sp>
        <p:nvSpPr>
          <p:cNvPr id="14" name="Text 9"/>
          <p:cNvSpPr/>
          <p:nvPr/>
        </p:nvSpPr>
        <p:spPr>
          <a:xfrm>
            <a:off x="7313533" y="3678912"/>
            <a:ext cx="6652498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350"/>
              </a:lnSpc>
              <a:buNone/>
            </a:pPr>
            <a:r>
              <a:rPr lang="pt-BR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Algoritmos de recomendação para engajamento do usuário.</a:t>
            </a:r>
            <a:endParaRPr lang="pt-BR"/>
          </a:p>
        </p:txBody>
      </p:sp>
      <p:sp>
        <p:nvSpPr>
          <p:cNvPr id="15" name="Shape 10"/>
          <p:cNvSpPr/>
          <p:nvPr/>
        </p:nvSpPr>
        <p:spPr>
          <a:xfrm>
            <a:off x="6554926" y="4777621"/>
            <a:ext cx="569476" cy="22860"/>
          </a:xfrm>
          <a:prstGeom prst="roundRect">
            <a:avLst>
              <a:gd name="adj" fmla="val 1245692"/>
            </a:avLst>
          </a:prstGeom>
          <a:solidFill>
            <a:srgbClr val="37A7E7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6" name="Shape 11"/>
          <p:cNvSpPr/>
          <p:nvPr/>
        </p:nvSpPr>
        <p:spPr>
          <a:xfrm>
            <a:off x="6150709" y="4575572"/>
            <a:ext cx="427077" cy="427077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7684" y="4630876"/>
            <a:ext cx="253008" cy="316349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313533" y="4551878"/>
            <a:ext cx="2109311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pt-BR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Magazine Luiza</a:t>
            </a:r>
            <a:endParaRPr lang="pt-BR"/>
          </a:p>
        </p:txBody>
      </p:sp>
      <p:sp>
        <p:nvSpPr>
          <p:cNvPr id="19" name="Text 13"/>
          <p:cNvSpPr/>
          <p:nvPr/>
        </p:nvSpPr>
        <p:spPr>
          <a:xfrm>
            <a:off x="7313533" y="4929426"/>
            <a:ext cx="6652498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350"/>
              </a:lnSpc>
              <a:buNone/>
            </a:pPr>
            <a:r>
              <a:rPr lang="pt-BR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Transformação digital no varejo.</a:t>
            </a:r>
            <a:endParaRPr lang="pt-BR"/>
          </a:p>
        </p:txBody>
      </p:sp>
      <p:sp>
        <p:nvSpPr>
          <p:cNvPr id="20" name="Shape 14"/>
          <p:cNvSpPr/>
          <p:nvPr/>
        </p:nvSpPr>
        <p:spPr>
          <a:xfrm>
            <a:off x="6554926" y="6028134"/>
            <a:ext cx="569476" cy="22860"/>
          </a:xfrm>
          <a:prstGeom prst="roundRect">
            <a:avLst>
              <a:gd name="adj" fmla="val 1245692"/>
            </a:avLst>
          </a:prstGeom>
          <a:solidFill>
            <a:srgbClr val="091231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21" name="Shape 15"/>
          <p:cNvSpPr/>
          <p:nvPr/>
        </p:nvSpPr>
        <p:spPr>
          <a:xfrm>
            <a:off x="6150709" y="5826085"/>
            <a:ext cx="427077" cy="427077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7684" y="5881390"/>
            <a:ext cx="253008" cy="316349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313533" y="5802392"/>
            <a:ext cx="2109311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pt-BR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Discussão</a:t>
            </a:r>
            <a:endParaRPr lang="pt-BR"/>
          </a:p>
        </p:txBody>
      </p:sp>
      <p:sp>
        <p:nvSpPr>
          <p:cNvPr id="24" name="Text 17"/>
          <p:cNvSpPr/>
          <p:nvPr/>
        </p:nvSpPr>
        <p:spPr>
          <a:xfrm>
            <a:off x="7313533" y="6179939"/>
            <a:ext cx="6652498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350"/>
              </a:lnSpc>
              <a:buNone/>
            </a:pPr>
            <a:r>
              <a:rPr lang="pt-BR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Como essas soluções podem ser aplicadas em pequenas empresas?</a:t>
            </a:r>
            <a:endParaRPr lang="pt-BR"/>
          </a:p>
        </p:txBody>
      </p:sp>
      <p:sp>
        <p:nvSpPr>
          <p:cNvPr id="25" name="Text 18"/>
          <p:cNvSpPr/>
          <p:nvPr/>
        </p:nvSpPr>
        <p:spPr>
          <a:xfrm>
            <a:off x="6150769" y="6886813"/>
            <a:ext cx="7815263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350"/>
              </a:lnSpc>
              <a:buNone/>
            </a:pPr>
            <a:r>
              <a:rPr lang="pt-BR" b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Filme recomendado:</a:t>
            </a:r>
            <a:endParaRPr lang="pt-BR"/>
          </a:p>
        </p:txBody>
      </p:sp>
      <p:sp>
        <p:nvSpPr>
          <p:cNvPr id="26" name="Text 19"/>
          <p:cNvSpPr/>
          <p:nvPr/>
        </p:nvSpPr>
        <p:spPr>
          <a:xfrm>
            <a:off x="6150769" y="7403902"/>
            <a:ext cx="7815263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350"/>
              </a:lnSpc>
              <a:buSzPct val="100000"/>
              <a:buChar char="•"/>
            </a:pPr>
            <a:r>
              <a:rPr lang="pt-BR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"Startup.com" – Sobre o crescimento de startups digitais.</a:t>
            </a:r>
            <a:endParaRPr lang="pt-BR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7063"/>
            <a:ext cx="1290232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Discussão Guiada: Impacto da Tecnologia</a:t>
            </a:r>
            <a:endParaRPr lang="pt-BR" sz="4300" dirty="0"/>
          </a:p>
        </p:txBody>
      </p:sp>
      <p:sp>
        <p:nvSpPr>
          <p:cNvPr id="3" name="Text 1"/>
          <p:cNvSpPr/>
          <p:nvPr/>
        </p:nvSpPr>
        <p:spPr>
          <a:xfrm>
            <a:off x="1820347" y="40639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Áreas beneficiadas</a:t>
            </a:r>
            <a:endParaRPr lang="pt-BR" sz="215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369951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Quais áreas podem ser mais beneficiadas?</a:t>
            </a:r>
            <a:endParaRPr lang="pt-BR" sz="190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8723" y="4487466"/>
            <a:ext cx="347186" cy="43398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73101" y="270045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Pequenas empresas</a:t>
            </a:r>
            <a:endParaRPr lang="pt-BR" sz="2150"/>
          </a:p>
        </p:txBody>
      </p:sp>
      <p:sp>
        <p:nvSpPr>
          <p:cNvPr id="8" name="Text 4"/>
          <p:cNvSpPr/>
          <p:nvPr/>
        </p:nvSpPr>
        <p:spPr>
          <a:xfrm>
            <a:off x="9573101" y="3191470"/>
            <a:ext cx="419326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Como pequenas empresas podem aplicar tecnologia?</a:t>
            </a:r>
            <a:endParaRPr lang="pt-BR" sz="190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2989" y="3480316"/>
            <a:ext cx="347186" cy="4339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73101" y="4859655"/>
            <a:ext cx="282487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Exemplo: Restaurante</a:t>
            </a:r>
            <a:endParaRPr lang="pt-BR" sz="2150"/>
          </a:p>
        </p:txBody>
      </p:sp>
      <p:sp>
        <p:nvSpPr>
          <p:cNvPr id="12" name="Text 6"/>
          <p:cNvSpPr/>
          <p:nvPr/>
        </p:nvSpPr>
        <p:spPr>
          <a:xfrm>
            <a:off x="9573101" y="5350669"/>
            <a:ext cx="419326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Apps de delivery.</a:t>
            </a:r>
            <a:endParaRPr lang="pt-BR" sz="1900"/>
          </a:p>
        </p:txBody>
      </p:sp>
      <p:sp>
        <p:nvSpPr>
          <p:cNvPr id="13" name="Text 7"/>
          <p:cNvSpPr/>
          <p:nvPr/>
        </p:nvSpPr>
        <p:spPr>
          <a:xfrm>
            <a:off x="9573101" y="5832038"/>
            <a:ext cx="419326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Programas de fidelidade digitais.</a:t>
            </a:r>
            <a:endParaRPr lang="pt-BR" sz="1900"/>
          </a:p>
        </p:txBody>
      </p:sp>
      <p:sp>
        <p:nvSpPr>
          <p:cNvPr id="14" name="Text 8"/>
          <p:cNvSpPr/>
          <p:nvPr/>
        </p:nvSpPr>
        <p:spPr>
          <a:xfrm>
            <a:off x="9573101" y="6313408"/>
            <a:ext cx="419326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Gestão financeira automatizada.</a:t>
            </a:r>
            <a:endParaRPr lang="pt-BR" sz="190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22989" y="5494496"/>
            <a:ext cx="347186" cy="43398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68335"/>
            <a:ext cx="1290232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Encerramento e Reflexão Final</a:t>
            </a:r>
            <a:endParaRPr lang="pt-BR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271236"/>
            <a:ext cx="626602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pt-BR" sz="640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pt-BR" sz="6400" dirty="0"/>
          </a:p>
        </p:txBody>
      </p:sp>
      <p:sp>
        <p:nvSpPr>
          <p:cNvPr id="4" name="Text 2"/>
          <p:cNvSpPr/>
          <p:nvPr/>
        </p:nvSpPr>
        <p:spPr>
          <a:xfrm>
            <a:off x="2625447" y="339435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Documentários</a:t>
            </a:r>
            <a:endParaRPr lang="pt-BR" sz="2150"/>
          </a:p>
        </p:txBody>
      </p:sp>
      <p:sp>
        <p:nvSpPr>
          <p:cNvPr id="5" name="Text 3"/>
          <p:cNvSpPr/>
          <p:nvPr/>
        </p:nvSpPr>
        <p:spPr>
          <a:xfrm>
            <a:off x="864037" y="3885367"/>
            <a:ext cx="62660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Sugestões para aprofundamento</a:t>
            </a:r>
            <a:endParaRPr lang="pt-BR" sz="1900"/>
          </a:p>
        </p:txBody>
      </p:sp>
      <p:sp>
        <p:nvSpPr>
          <p:cNvPr id="6" name="Text 4"/>
          <p:cNvSpPr/>
          <p:nvPr/>
        </p:nvSpPr>
        <p:spPr>
          <a:xfrm>
            <a:off x="7500342" y="2271236"/>
            <a:ext cx="626602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pt-BR" sz="6400" b="1">
                <a:solidFill>
                  <a:srgbClr val="29DDDA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100%</a:t>
            </a:r>
            <a:endParaRPr lang="pt-BR" sz="6400"/>
          </a:p>
        </p:txBody>
      </p:sp>
      <p:sp>
        <p:nvSpPr>
          <p:cNvPr id="7" name="Text 5"/>
          <p:cNvSpPr/>
          <p:nvPr/>
        </p:nvSpPr>
        <p:spPr>
          <a:xfrm>
            <a:off x="9261753" y="339435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Aprendizado</a:t>
            </a:r>
            <a:endParaRPr lang="pt-BR" sz="2150"/>
          </a:p>
        </p:txBody>
      </p:sp>
      <p:sp>
        <p:nvSpPr>
          <p:cNvPr id="8" name="Text 6"/>
          <p:cNvSpPr/>
          <p:nvPr/>
        </p:nvSpPr>
        <p:spPr>
          <a:xfrm>
            <a:off x="7500342" y="3885367"/>
            <a:ext cx="62660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Recapitulação dos conceitos</a:t>
            </a:r>
            <a:endParaRPr lang="pt-BR" sz="1900"/>
          </a:p>
        </p:txBody>
      </p:sp>
      <p:sp>
        <p:nvSpPr>
          <p:cNvPr id="9" name="Text 7"/>
          <p:cNvSpPr/>
          <p:nvPr/>
        </p:nvSpPr>
        <p:spPr>
          <a:xfrm>
            <a:off x="864037" y="455807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Sugestão de documentários e filmes:</a:t>
            </a:r>
            <a:endParaRPr lang="pt-BR" sz="1900"/>
          </a:p>
        </p:txBody>
      </p:sp>
      <p:sp>
        <p:nvSpPr>
          <p:cNvPr id="10" name="Text 8"/>
          <p:cNvSpPr/>
          <p:nvPr/>
        </p:nvSpPr>
        <p:spPr>
          <a:xfrm>
            <a:off x="864037" y="523077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"O Código Bill Gates" (Netflix).</a:t>
            </a:r>
            <a:endParaRPr lang="pt-BR" sz="1900"/>
          </a:p>
        </p:txBody>
      </p:sp>
      <p:sp>
        <p:nvSpPr>
          <p:cNvPr id="11" name="Text 9"/>
          <p:cNvSpPr/>
          <p:nvPr/>
        </p:nvSpPr>
        <p:spPr>
          <a:xfrm>
            <a:off x="864037" y="571214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"The Great Hack" (Netflix).</a:t>
            </a:r>
            <a:endParaRPr lang="pt-BR" sz="1900"/>
          </a:p>
        </p:txBody>
      </p:sp>
      <p:sp>
        <p:nvSpPr>
          <p:cNvPr id="12" name="Text 10"/>
          <p:cNvSpPr/>
          <p:nvPr/>
        </p:nvSpPr>
        <p:spPr>
          <a:xfrm>
            <a:off x="864037" y="619351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"Startup.com".</a:t>
            </a:r>
            <a:endParaRPr lang="pt-BR" sz="1900"/>
          </a:p>
        </p:txBody>
      </p:sp>
      <p:sp>
        <p:nvSpPr>
          <p:cNvPr id="13" name="Text 11"/>
          <p:cNvSpPr/>
          <p:nvPr/>
        </p:nvSpPr>
        <p:spPr>
          <a:xfrm>
            <a:off x="864037" y="686621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Indicação de ferramentas gratuitas para explorar.</a:t>
            </a:r>
            <a:endParaRPr lang="pt-BR"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6" y="1192649"/>
            <a:ext cx="759757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Objetivos da Aula</a:t>
            </a:r>
            <a:endParaRPr lang="pt-BR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52638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3546" y="2598301"/>
            <a:ext cx="329089" cy="411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52680" y="2526387"/>
            <a:ext cx="2782372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Compreender como a tecnologia pode ser aplicada na gestão empresarial</a:t>
            </a:r>
            <a:endParaRPr lang="pt-BR" sz="2150"/>
          </a:p>
        </p:txBody>
      </p:sp>
      <p:sp>
        <p:nvSpPr>
          <p:cNvPr id="7" name="Text 3"/>
          <p:cNvSpPr/>
          <p:nvPr/>
        </p:nvSpPr>
        <p:spPr>
          <a:xfrm>
            <a:off x="7152680" y="4046101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Para otimizar processos e aumentar a eficiência.</a:t>
            </a:r>
            <a:endParaRPr lang="pt-BR" sz="1900"/>
          </a:p>
        </p:txBody>
      </p:sp>
      <p:sp>
        <p:nvSpPr>
          <p:cNvPr id="8" name="Shape 4"/>
          <p:cNvSpPr/>
          <p:nvPr/>
        </p:nvSpPr>
        <p:spPr>
          <a:xfrm>
            <a:off x="10181868" y="252638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4977" y="2598301"/>
            <a:ext cx="329089" cy="411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84111" y="2526387"/>
            <a:ext cx="2782372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Conhecer ferramentas e sistemas utilizados</a:t>
            </a:r>
            <a:endParaRPr lang="pt-BR" sz="2150"/>
          </a:p>
        </p:txBody>
      </p:sp>
      <p:sp>
        <p:nvSpPr>
          <p:cNvPr id="11" name="Text 6"/>
          <p:cNvSpPr/>
          <p:nvPr/>
        </p:nvSpPr>
        <p:spPr>
          <a:xfrm>
            <a:off x="10984111" y="3703201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Para integrar setores, melhorar a tomada de decisão e potencializar resultados.</a:t>
            </a:r>
            <a:endParaRPr lang="pt-BR" sz="1900"/>
          </a:p>
        </p:txBody>
      </p:sp>
      <p:sp>
        <p:nvSpPr>
          <p:cNvPr id="12" name="Shape 7"/>
          <p:cNvSpPr/>
          <p:nvPr/>
        </p:nvSpPr>
        <p:spPr>
          <a:xfrm>
            <a:off x="6350437" y="580786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3546" y="5879782"/>
            <a:ext cx="329089" cy="411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52680" y="5807869"/>
            <a:ext cx="661368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Analisar como a tecnologia impacta a competitividade</a:t>
            </a:r>
            <a:endParaRPr lang="pt-BR" sz="2150"/>
          </a:p>
        </p:txBody>
      </p:sp>
      <p:sp>
        <p:nvSpPr>
          <p:cNvPr id="15" name="Text 9"/>
          <p:cNvSpPr/>
          <p:nvPr/>
        </p:nvSpPr>
        <p:spPr>
          <a:xfrm>
            <a:off x="7152680" y="664178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Ajudando empresas a se destacarem no mercado.</a:t>
            </a:r>
            <a:endParaRPr lang="pt-BR"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8108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4628" y="3643193"/>
            <a:ext cx="12961263" cy="662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pt-BR" sz="4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 Papel da Tecnologia na Gestão Empresarial</a:t>
            </a:r>
            <a:endParaRPr lang="pt-BR" sz="4150" dirty="0"/>
          </a:p>
        </p:txBody>
      </p:sp>
      <p:sp>
        <p:nvSpPr>
          <p:cNvPr id="4" name="Shape 1"/>
          <p:cNvSpPr/>
          <p:nvPr/>
        </p:nvSpPr>
        <p:spPr>
          <a:xfrm>
            <a:off x="834628" y="4663202"/>
            <a:ext cx="6361390" cy="2904292"/>
          </a:xfrm>
          <a:prstGeom prst="roundRect">
            <a:avLst>
              <a:gd name="adj" fmla="val 1231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1095970" y="4924544"/>
            <a:ext cx="521565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pt-BR" sz="20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1. Digitalização e Otimização de Processos</a:t>
            </a:r>
            <a:endParaRPr lang="pt-BR" sz="2050"/>
          </a:p>
        </p:txBody>
      </p:sp>
      <p:sp>
        <p:nvSpPr>
          <p:cNvPr id="6" name="Text 3"/>
          <p:cNvSpPr/>
          <p:nvPr/>
        </p:nvSpPr>
        <p:spPr>
          <a:xfrm>
            <a:off x="1095970" y="5398770"/>
            <a:ext cx="5838706" cy="1907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000"/>
              </a:lnSpc>
              <a:buNone/>
            </a:pPr>
            <a:r>
              <a:rPr lang="pt-BR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digitalização de processos empresariais consiste na substituição de métodos tradicionais e burocráticos por soluções tecnológicas. </a:t>
            </a:r>
          </a:p>
          <a:p>
            <a:pPr marL="0" indent="0" algn="just">
              <a:lnSpc>
                <a:spcPts val="3000"/>
              </a:lnSpc>
              <a:buNone/>
            </a:pPr>
            <a:r>
              <a:rPr lang="pt-BR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Isso permite a automação de tarefas repetitivas, melhora o fluxo de informações e reduz custos operacionais.</a:t>
            </a:r>
            <a:endParaRPr lang="pt-BR" sz="1850" dirty="0"/>
          </a:p>
        </p:txBody>
      </p:sp>
      <p:sp>
        <p:nvSpPr>
          <p:cNvPr id="7" name="Shape 4"/>
          <p:cNvSpPr/>
          <p:nvPr/>
        </p:nvSpPr>
        <p:spPr>
          <a:xfrm>
            <a:off x="7434501" y="4663202"/>
            <a:ext cx="6361390" cy="2904292"/>
          </a:xfrm>
          <a:prstGeom prst="roundRect">
            <a:avLst>
              <a:gd name="adj" fmla="val 1231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7695843" y="4924544"/>
            <a:ext cx="416397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pt-BR" sz="20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2. Melhoria na Tomada de Decisão</a:t>
            </a:r>
            <a:endParaRPr lang="pt-BR" sz="2050"/>
          </a:p>
        </p:txBody>
      </p:sp>
      <p:sp>
        <p:nvSpPr>
          <p:cNvPr id="9" name="Text 6"/>
          <p:cNvSpPr/>
          <p:nvPr/>
        </p:nvSpPr>
        <p:spPr>
          <a:xfrm>
            <a:off x="7695843" y="5398770"/>
            <a:ext cx="5838706" cy="1525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000"/>
              </a:lnSpc>
              <a:buNone/>
            </a:pPr>
            <a:r>
              <a:rPr lang="pt-BR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tecnologia permite que gestores tenham acesso a dados estratégicos em tempo real, ajudando na tomada de decisão baseada em métricas e indicadores de desempenho.</a:t>
            </a:r>
            <a:endParaRPr lang="pt-BR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7865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Empresas que Usam Tecnologia na Gestão</a:t>
            </a:r>
            <a:endParaRPr lang="pt-BR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3320534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418457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Amazon</a:t>
            </a:r>
            <a:endParaRPr lang="pt-BR" sz="2150"/>
          </a:p>
        </p:txBody>
      </p:sp>
      <p:sp>
        <p:nvSpPr>
          <p:cNvPr id="6" name="Text 2"/>
          <p:cNvSpPr/>
          <p:nvPr/>
        </p:nvSpPr>
        <p:spPr>
          <a:xfrm>
            <a:off x="6350437" y="4675584"/>
            <a:ext cx="3522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Utiliza robôs para otimizar o armazenamento e separação de produtos, aumentando a velocidade e a eficiência das entregas.</a:t>
            </a:r>
            <a:endParaRPr lang="pt-BR" sz="190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3542" y="3320534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43542" y="418457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Magazine Luiza</a:t>
            </a:r>
            <a:endParaRPr lang="pt-BR" sz="2150"/>
          </a:p>
        </p:txBody>
      </p:sp>
      <p:sp>
        <p:nvSpPr>
          <p:cNvPr id="9" name="Text 4"/>
          <p:cNvSpPr/>
          <p:nvPr/>
        </p:nvSpPr>
        <p:spPr>
          <a:xfrm>
            <a:off x="10243542" y="4675584"/>
            <a:ext cx="3522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Criou um ecossistema digital que integra e-commerce, lojas físicas e logística, tornando-se um exemplo de transformação digital no varejo.</a:t>
            </a:r>
            <a:endParaRPr lang="pt-BR"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3909" y="654606"/>
            <a:ext cx="7807827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pt-BR" sz="4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Sistemas Informatizados de Gestão</a:t>
            </a:r>
            <a:endParaRPr lang="pt-BR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10" y="2274927"/>
            <a:ext cx="1148358" cy="23858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96716" y="2504599"/>
            <a:ext cx="4218980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00"/>
              </a:lnSpc>
              <a:buNone/>
            </a:pPr>
            <a:r>
              <a:rPr lang="pt-BR" sz="20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ERP (Enterprise Resource Planning)</a:t>
            </a:r>
            <a:endParaRPr lang="pt-BR" sz="2000"/>
          </a:p>
        </p:txBody>
      </p:sp>
      <p:sp>
        <p:nvSpPr>
          <p:cNvPr id="6" name="Text 2"/>
          <p:cNvSpPr/>
          <p:nvPr/>
        </p:nvSpPr>
        <p:spPr>
          <a:xfrm>
            <a:off x="2296716" y="2961442"/>
            <a:ext cx="6043374" cy="1469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pt-BR" sz="18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ERP é um sistema que integra diversos setores da empresa, como estoque, contabilidade, vendas e recursos humanos, garantindo maior controle e eficiência operacional.</a:t>
            </a:r>
            <a:endParaRPr lang="pt-BR" sz="180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910" y="4660821"/>
            <a:ext cx="1148358" cy="291405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96716" y="4890492"/>
            <a:ext cx="2552105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00"/>
              </a:lnSpc>
              <a:buNone/>
            </a:pPr>
            <a:r>
              <a:rPr lang="pt-BR" sz="20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Exemplos de ERPs:</a:t>
            </a:r>
            <a:endParaRPr lang="pt-BR" sz="2000"/>
          </a:p>
        </p:txBody>
      </p:sp>
      <p:sp>
        <p:nvSpPr>
          <p:cNvPr id="9" name="Text 4"/>
          <p:cNvSpPr/>
          <p:nvPr/>
        </p:nvSpPr>
        <p:spPr>
          <a:xfrm>
            <a:off x="2296716" y="5347335"/>
            <a:ext cx="6043374" cy="734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pt-BR" sz="18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SAP: Amplamente usado por grandes empresas para gestão integrada.</a:t>
            </a:r>
            <a:endParaRPr lang="pt-BR" sz="1800"/>
          </a:p>
        </p:txBody>
      </p:sp>
      <p:sp>
        <p:nvSpPr>
          <p:cNvPr id="10" name="Text 5"/>
          <p:cNvSpPr/>
          <p:nvPr/>
        </p:nvSpPr>
        <p:spPr>
          <a:xfrm>
            <a:off x="2296716" y="6162556"/>
            <a:ext cx="6043374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pt-BR" sz="18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TOTVS: Solução brasileira utilizada em diversos setores.</a:t>
            </a:r>
            <a:endParaRPr lang="pt-BR" sz="1800"/>
          </a:p>
        </p:txBody>
      </p:sp>
      <p:sp>
        <p:nvSpPr>
          <p:cNvPr id="11" name="Text 6"/>
          <p:cNvSpPr/>
          <p:nvPr/>
        </p:nvSpPr>
        <p:spPr>
          <a:xfrm>
            <a:off x="2296716" y="6610350"/>
            <a:ext cx="6043374" cy="734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pt-BR" sz="18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Oracle NetSuite: ERP baseado em nuvem para empresas globais.</a:t>
            </a:r>
            <a:endParaRPr lang="pt-BR"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495" y="241686"/>
            <a:ext cx="13181409" cy="575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pt-BR" sz="360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Customer</a:t>
            </a:r>
            <a:r>
              <a:rPr lang="pt-BR" sz="3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</a:t>
            </a:r>
            <a:r>
              <a:rPr lang="pt-BR" sz="360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Relationship</a:t>
            </a:r>
            <a:r>
              <a:rPr lang="pt-BR" sz="3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Management</a:t>
            </a:r>
            <a:endParaRPr lang="pt-BR" sz="3600" dirty="0"/>
          </a:p>
        </p:txBody>
      </p:sp>
      <p:sp>
        <p:nvSpPr>
          <p:cNvPr id="3" name="Text 1"/>
          <p:cNvSpPr/>
          <p:nvPr/>
        </p:nvSpPr>
        <p:spPr>
          <a:xfrm>
            <a:off x="724495" y="1614715"/>
            <a:ext cx="3973592" cy="575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250"/>
              </a:lnSpc>
              <a:buNone/>
            </a:pPr>
            <a:r>
              <a:rPr lang="pt-BR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CRM (</a:t>
            </a:r>
            <a:r>
              <a:rPr lang="pt-BR" sz="1800" b="1" dirty="0" err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Customer</a:t>
            </a:r>
            <a:r>
              <a:rPr lang="pt-BR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</a:t>
            </a:r>
            <a:r>
              <a:rPr lang="pt-BR" sz="1800" b="1" dirty="0" err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Relationship</a:t>
            </a:r>
            <a:r>
              <a:rPr lang="pt-BR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Management)</a:t>
            </a:r>
            <a:endParaRPr lang="pt-BR" sz="1800" dirty="0"/>
          </a:p>
        </p:txBody>
      </p:sp>
      <p:sp>
        <p:nvSpPr>
          <p:cNvPr id="4" name="Text 2"/>
          <p:cNvSpPr/>
          <p:nvPr/>
        </p:nvSpPr>
        <p:spPr>
          <a:xfrm>
            <a:off x="724495" y="2313969"/>
            <a:ext cx="3973592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pt-BR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CRM é um sistema que gerencia o relacionamento com clientes, ajudando na fidelização e no aumento das vendas.</a:t>
            </a:r>
            <a:endParaRPr lang="pt-BR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483" y="1230738"/>
            <a:ext cx="4613434" cy="4613434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1731" y="2022742"/>
            <a:ext cx="309682" cy="3870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2313" y="2089655"/>
            <a:ext cx="2299930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250"/>
              </a:lnSpc>
              <a:buNone/>
            </a:pPr>
            <a:r>
              <a:rPr lang="pt-BR" sz="18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Salesforce</a:t>
            </a:r>
            <a:endParaRPr lang="pt-BR" sz="1800"/>
          </a:p>
        </p:txBody>
      </p:sp>
      <p:sp>
        <p:nvSpPr>
          <p:cNvPr id="8" name="Text 4"/>
          <p:cNvSpPr/>
          <p:nvPr/>
        </p:nvSpPr>
        <p:spPr>
          <a:xfrm>
            <a:off x="9932313" y="2501373"/>
            <a:ext cx="3973592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pt-BR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Plataforma líder no mercado global.</a:t>
            </a:r>
            <a:endParaRPr lang="pt-BR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8483" y="1230738"/>
            <a:ext cx="4613434" cy="4613434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1298" y="2415291"/>
            <a:ext cx="309682" cy="38707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2313" y="4386013"/>
            <a:ext cx="2299930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250"/>
              </a:lnSpc>
              <a:buNone/>
            </a:pPr>
            <a:r>
              <a:rPr lang="pt-BR" sz="18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HubSpot</a:t>
            </a:r>
            <a:endParaRPr lang="pt-BR" sz="1800"/>
          </a:p>
        </p:txBody>
      </p:sp>
      <p:sp>
        <p:nvSpPr>
          <p:cNvPr id="12" name="Text 6"/>
          <p:cNvSpPr/>
          <p:nvPr/>
        </p:nvSpPr>
        <p:spPr>
          <a:xfrm>
            <a:off x="9932313" y="4797731"/>
            <a:ext cx="3973592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pt-BR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Ferramenta gratuita para pequenas e médias empresas.</a:t>
            </a:r>
            <a:endParaRPr lang="pt-BR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8483" y="1230738"/>
            <a:ext cx="4613434" cy="4613434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88749" y="4664858"/>
            <a:ext cx="309682" cy="387072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2398157" y="4386013"/>
            <a:ext cx="2299930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250"/>
              </a:lnSpc>
              <a:buNone/>
            </a:pPr>
            <a:r>
              <a:rPr lang="pt-BR" sz="180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RD Station</a:t>
            </a:r>
            <a:endParaRPr lang="pt-BR" sz="1800"/>
          </a:p>
        </p:txBody>
      </p:sp>
      <p:sp>
        <p:nvSpPr>
          <p:cNvPr id="16" name="Text 8"/>
          <p:cNvSpPr/>
          <p:nvPr/>
        </p:nvSpPr>
        <p:spPr>
          <a:xfrm>
            <a:off x="724495" y="4797731"/>
            <a:ext cx="3973592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pt-BR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Solução brasileira focada em marketing digital e vendas.</a:t>
            </a:r>
            <a:endParaRPr lang="pt-BR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8483" y="1230738"/>
            <a:ext cx="4613434" cy="4613434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9182" y="4272309"/>
            <a:ext cx="309682" cy="387072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724495" y="6076939"/>
            <a:ext cx="13181409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pt-BR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Recursos para explorar:</a:t>
            </a:r>
            <a:endParaRPr lang="pt-BR" dirty="0"/>
          </a:p>
        </p:txBody>
      </p:sp>
      <p:sp>
        <p:nvSpPr>
          <p:cNvPr id="20" name="Text 10"/>
          <p:cNvSpPr/>
          <p:nvPr/>
        </p:nvSpPr>
        <p:spPr>
          <a:xfrm>
            <a:off x="724495" y="6640938"/>
            <a:ext cx="13181409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00"/>
              </a:lnSpc>
              <a:buSzPct val="100000"/>
              <a:buChar char="•"/>
            </a:pPr>
            <a:r>
              <a:rPr lang="pt-BR" u="sng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https://www.totvs.com/</a:t>
            </a:r>
            <a:endParaRPr lang="pt-BR"/>
          </a:p>
        </p:txBody>
      </p:sp>
      <p:sp>
        <p:nvSpPr>
          <p:cNvPr id="21" name="Text 11"/>
          <p:cNvSpPr/>
          <p:nvPr/>
        </p:nvSpPr>
        <p:spPr>
          <a:xfrm>
            <a:off x="724495" y="7044560"/>
            <a:ext cx="13181409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00"/>
              </a:lnSpc>
              <a:buSzPct val="100000"/>
              <a:buChar char="•"/>
            </a:pPr>
            <a:r>
              <a:rPr lang="pt-BR" u="sng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https://www.sap.com/brazil/index.html</a:t>
            </a:r>
            <a:endParaRPr lang="pt-BR"/>
          </a:p>
        </p:txBody>
      </p:sp>
      <p:sp>
        <p:nvSpPr>
          <p:cNvPr id="22" name="Text 12"/>
          <p:cNvSpPr/>
          <p:nvPr/>
        </p:nvSpPr>
        <p:spPr>
          <a:xfrm>
            <a:off x="724495" y="7448182"/>
            <a:ext cx="13181409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00"/>
              </a:lnSpc>
              <a:buSzPct val="100000"/>
              <a:buChar char="•"/>
            </a:pPr>
            <a:r>
              <a:rPr lang="pt-BR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https://www.salesforce.com/</a:t>
            </a:r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56222"/>
            <a:ext cx="1289315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Ferramentas de Controle Financeiro e Operacional</a:t>
            </a:r>
            <a:endParaRPr lang="pt-BR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459123"/>
            <a:ext cx="315146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1. Softwares Financeiros</a:t>
            </a:r>
            <a:endParaRPr lang="pt-BR" sz="2150"/>
          </a:p>
        </p:txBody>
      </p:sp>
      <p:sp>
        <p:nvSpPr>
          <p:cNvPr id="4" name="Text 2"/>
          <p:cNvSpPr/>
          <p:nvPr/>
        </p:nvSpPr>
        <p:spPr>
          <a:xfrm>
            <a:off x="864037" y="404883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Esses sistemas ajudam no controle de fluxo de caixa, faturamento e despesas, garantindo maior previsibilidade financeira.</a:t>
            </a:r>
            <a:endParaRPr lang="pt-BR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45615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 b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Exemplos:</a:t>
            </a: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QuickBooks, ContaAzul, TOTVS.</a:t>
            </a:r>
            <a:endParaRPr lang="pt-BR" sz="1900"/>
          </a:p>
        </p:txBody>
      </p:sp>
      <p:sp>
        <p:nvSpPr>
          <p:cNvPr id="6" name="Text 4"/>
          <p:cNvSpPr/>
          <p:nvPr/>
        </p:nvSpPr>
        <p:spPr>
          <a:xfrm>
            <a:off x="7623929" y="3459123"/>
            <a:ext cx="536198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2. Plataformas de Automação Empresarial</a:t>
            </a:r>
            <a:endParaRPr lang="pt-BR" sz="2150"/>
          </a:p>
        </p:txBody>
      </p:sp>
      <p:sp>
        <p:nvSpPr>
          <p:cNvPr id="7" name="Text 5"/>
          <p:cNvSpPr/>
          <p:nvPr/>
        </p:nvSpPr>
        <p:spPr>
          <a:xfrm>
            <a:off x="7623929" y="4048839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Ferramentas como Trello, Asana e Monday.com ajudam na organização de tarefas e na colaboração entre equipes.</a:t>
            </a:r>
            <a:endParaRPr lang="pt-BR"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691396"/>
            <a:ext cx="7720405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Empresas que se Beneficiam da Tecnologia Financeira</a:t>
            </a:r>
            <a:endParaRPr lang="pt-BR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71093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3546" y="2782848"/>
            <a:ext cx="329089" cy="411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52680" y="271093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Nubank</a:t>
            </a:r>
            <a:endParaRPr lang="pt-BR" sz="2150"/>
          </a:p>
        </p:txBody>
      </p:sp>
      <p:sp>
        <p:nvSpPr>
          <p:cNvPr id="7" name="Text 3"/>
          <p:cNvSpPr/>
          <p:nvPr/>
        </p:nvSpPr>
        <p:spPr>
          <a:xfrm>
            <a:off x="7152680" y="3201948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Utiliza inteligência artificial e análise de dados para oferecer um banco digital eficiente e seguro.</a:t>
            </a:r>
            <a:endParaRPr lang="pt-BR" sz="1900"/>
          </a:p>
        </p:txBody>
      </p:sp>
      <p:sp>
        <p:nvSpPr>
          <p:cNvPr id="8" name="Shape 4"/>
          <p:cNvSpPr/>
          <p:nvPr/>
        </p:nvSpPr>
        <p:spPr>
          <a:xfrm>
            <a:off x="6350437" y="451651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3546" y="4588431"/>
            <a:ext cx="329089" cy="411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152680" y="451651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Netflix</a:t>
            </a:r>
            <a:endParaRPr lang="pt-BR" sz="2150"/>
          </a:p>
        </p:txBody>
      </p:sp>
      <p:sp>
        <p:nvSpPr>
          <p:cNvPr id="11" name="Text 6"/>
          <p:cNvSpPr/>
          <p:nvPr/>
        </p:nvSpPr>
        <p:spPr>
          <a:xfrm>
            <a:off x="7152680" y="5007531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Usa algoritmos avançados para personalizar recomendações de conteúdo, melhorando a experiência do usuário.</a:t>
            </a:r>
            <a:endParaRPr lang="pt-BR" sz="1900"/>
          </a:p>
        </p:txBody>
      </p:sp>
      <p:sp>
        <p:nvSpPr>
          <p:cNvPr id="12" name="Text 7"/>
          <p:cNvSpPr/>
          <p:nvPr/>
        </p:nvSpPr>
        <p:spPr>
          <a:xfrm>
            <a:off x="6350437" y="607528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 b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Filme/documentário recomendado:</a:t>
            </a:r>
            <a:endParaRPr lang="pt-BR" sz="1900"/>
          </a:p>
        </p:txBody>
      </p:sp>
      <p:sp>
        <p:nvSpPr>
          <p:cNvPr id="13" name="Text 8"/>
          <p:cNvSpPr/>
          <p:nvPr/>
        </p:nvSpPr>
        <p:spPr>
          <a:xfrm>
            <a:off x="6350437" y="674798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"The Great Hack" (Netflix) – Impacto da tecnologia no mundo dos negócios.</a:t>
            </a:r>
            <a:endParaRPr lang="pt-BR" sz="1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0108" y="675799"/>
            <a:ext cx="13265325" cy="1365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Como a Tecnologia Reduz Custos e Aumenta a Eficiência</a:t>
            </a:r>
            <a:endParaRPr lang="pt-BR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521" y="2532459"/>
            <a:ext cx="2128838" cy="83653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4775" y="2820829"/>
            <a:ext cx="345519" cy="43195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98413" y="2778204"/>
            <a:ext cx="4349472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Automação de Tarefas Repetitivas</a:t>
            </a:r>
            <a:endParaRPr lang="pt-BR" sz="2150"/>
          </a:p>
        </p:txBody>
      </p:sp>
      <p:sp>
        <p:nvSpPr>
          <p:cNvPr id="6" name="Shape 2"/>
          <p:cNvSpPr/>
          <p:nvPr/>
        </p:nvSpPr>
        <p:spPr>
          <a:xfrm>
            <a:off x="5214104" y="3380661"/>
            <a:ext cx="8494752" cy="15240"/>
          </a:xfrm>
          <a:prstGeom prst="roundRect">
            <a:avLst>
              <a:gd name="adj" fmla="val 2418804"/>
            </a:avLst>
          </a:prstGeom>
          <a:solidFill>
            <a:srgbClr val="16FFBB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7388" y="3426619"/>
            <a:ext cx="4257675" cy="836533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4775" y="3627001"/>
            <a:ext cx="345519" cy="43195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463427" y="3672364"/>
            <a:ext cx="3984069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Redução de Erros Operacionais</a:t>
            </a:r>
            <a:endParaRPr lang="pt-BR" sz="2150"/>
          </a:p>
        </p:txBody>
      </p:sp>
      <p:sp>
        <p:nvSpPr>
          <p:cNvPr id="10" name="Shape 4"/>
          <p:cNvSpPr/>
          <p:nvPr/>
        </p:nvSpPr>
        <p:spPr>
          <a:xfrm>
            <a:off x="6279118" y="4274820"/>
            <a:ext cx="7429738" cy="15240"/>
          </a:xfrm>
          <a:prstGeom prst="roundRect">
            <a:avLst>
              <a:gd name="adj" fmla="val 2418804"/>
            </a:avLst>
          </a:prstGeom>
          <a:solidFill>
            <a:srgbClr val="29DDDA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2373" y="4320778"/>
            <a:ext cx="6386632" cy="836533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14775" y="4521160"/>
            <a:ext cx="345519" cy="431959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7528560" y="4566523"/>
            <a:ext cx="4578906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150" b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Melhoria no Atendimento ao Cliente</a:t>
            </a:r>
            <a:endParaRPr lang="pt-BR" sz="2150"/>
          </a:p>
        </p:txBody>
      </p:sp>
      <p:sp>
        <p:nvSpPr>
          <p:cNvPr id="14" name="Text 6"/>
          <p:cNvSpPr/>
          <p:nvPr/>
        </p:nvSpPr>
        <p:spPr>
          <a:xfrm>
            <a:off x="860108" y="5429964"/>
            <a:ext cx="12910185" cy="393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05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Chatbots e sistemas de autoatendimento reduzem a necessidade de atendimento humano.</a:t>
            </a:r>
            <a:endParaRPr lang="pt-BR" sz="1900"/>
          </a:p>
        </p:txBody>
      </p:sp>
      <p:sp>
        <p:nvSpPr>
          <p:cNvPr id="15" name="Text 7"/>
          <p:cNvSpPr/>
          <p:nvPr/>
        </p:nvSpPr>
        <p:spPr>
          <a:xfrm>
            <a:off x="860108" y="6099572"/>
            <a:ext cx="12910185" cy="393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05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Softwares de emissão automática de notas fiscais e gestão financeira simplificam processos administrativos.</a:t>
            </a:r>
            <a:endParaRPr lang="pt-BR" sz="1900"/>
          </a:p>
        </p:txBody>
      </p:sp>
      <p:sp>
        <p:nvSpPr>
          <p:cNvPr id="16" name="Text 8"/>
          <p:cNvSpPr/>
          <p:nvPr/>
        </p:nvSpPr>
        <p:spPr>
          <a:xfrm>
            <a:off x="860108" y="6769179"/>
            <a:ext cx="12910185" cy="786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050"/>
              </a:lnSpc>
              <a:buNone/>
            </a:pPr>
            <a:r>
              <a:rPr lang="pt-BR"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Integração de sistemas via API permite que diferentes plataformas compartilhem informações automaticamente, reduzindo erros de digitação e duplicação de dados.</a:t>
            </a:r>
            <a:endParaRPr lang="pt-BR"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839</Words>
  <Application>Microsoft Macintosh PowerPoint</Application>
  <PresentationFormat>Personalizar</PresentationFormat>
  <Paragraphs>125</Paragraphs>
  <Slides>14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Arial</vt:lpstr>
      <vt:lpstr>Spline Sans Bold</vt:lpstr>
      <vt:lpstr>Barlow Bold</vt:lpstr>
      <vt:lpstr>Barlow</vt:lpstr>
      <vt:lpstr>Barlow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Fernando Fonseca</cp:lastModifiedBy>
  <cp:revision>2</cp:revision>
  <dcterms:created xsi:type="dcterms:W3CDTF">2025-03-20T13:14:28Z</dcterms:created>
  <dcterms:modified xsi:type="dcterms:W3CDTF">2025-03-24T13:01:43Z</dcterms:modified>
</cp:coreProperties>
</file>